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483" r:id="rId2"/>
    <p:sldId id="492" r:id="rId3"/>
    <p:sldId id="398" r:id="rId4"/>
    <p:sldId id="484" r:id="rId5"/>
    <p:sldId id="485" r:id="rId6"/>
    <p:sldId id="486" r:id="rId7"/>
    <p:sldId id="419" r:id="rId8"/>
    <p:sldId id="466" r:id="rId9"/>
    <p:sldId id="488" r:id="rId10"/>
    <p:sldId id="489" r:id="rId11"/>
    <p:sldId id="490" r:id="rId12"/>
    <p:sldId id="491" r:id="rId13"/>
    <p:sldId id="477" r:id="rId14"/>
    <p:sldId id="399" r:id="rId15"/>
    <p:sldId id="409" r:id="rId16"/>
    <p:sldId id="481" r:id="rId17"/>
    <p:sldId id="4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88713" autoAdjust="0"/>
  </p:normalViewPr>
  <p:slideViewPr>
    <p:cSldViewPr snapToGrid="0">
      <p:cViewPr varScale="1">
        <p:scale>
          <a:sx n="67" d="100"/>
          <a:sy n="67" d="100"/>
        </p:scale>
        <p:origin x="1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38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2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79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58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0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6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3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7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1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5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9/CDS%20code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2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20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Corporate_Full_Stack_Training/blob/master/Day%2019/SAC%20Designer%20Java%20Script%20Code.txt" TargetMode="External"/><Relationship Id="rId4" Type="http://schemas.openxmlformats.org/officeDocument/2006/relationships/hyperlink" Target="https://github.com/soyuztechnologies/Corporate_Full_Stack_Training/blob/master/Day%2019/SAC%20Analytic%20App%20Designer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Acquired Data Connection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369" y="942678"/>
            <a:ext cx="4761905" cy="580952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135536" y="2186609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128912" y="3279908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91062" y="200108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URL get from our S/4HANA System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84438" y="3120897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Assign Basic Authentication</a:t>
            </a:r>
            <a:endParaRPr lang="en-US" dirty="0"/>
          </a:p>
        </p:txBody>
      </p:sp>
      <p:sp>
        <p:nvSpPr>
          <p:cNvPr id="17" name="Notched Right Arrow 16"/>
          <p:cNvSpPr/>
          <p:nvPr/>
        </p:nvSpPr>
        <p:spPr>
          <a:xfrm>
            <a:off x="6122510" y="4631637"/>
            <a:ext cx="1828795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91062" y="456546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Credentials of our S/4HANA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CDS View for Analytics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016" y="100894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Exercise </a:t>
            </a:r>
            <a:r>
              <a:rPr lang="en-US" sz="2000" dirty="0" smtClean="0"/>
              <a:t>:</a:t>
            </a:r>
            <a:endParaRPr lang="en-US" sz="2000" b="1" dirty="0" smtClean="0">
              <a:hlinkClick r:id="rId4"/>
            </a:endParaRPr>
          </a:p>
          <a:p>
            <a:r>
              <a:rPr lang="en-US" sz="2000" dirty="0" smtClean="0">
                <a:hlinkClick r:id="rId4"/>
              </a:rPr>
              <a:t>CDS View Code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51410" y="1826047"/>
            <a:ext cx="7329268" cy="43333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@AbapCatalog.sqlViewName: 'ZJANSALESSAC'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@AbapCatalog.compiler.compareFilter: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@AbapCatalog.preserveKey: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@AccessControl.authorizationCheck: #CHECK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@EndUserText.label: 'sac Consumption view'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@VDM.viewType: #CONSUMPTION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@Analytics.dataCategory: #CUBE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@Analytics.dataExtraction.enabled: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@OData.publish: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define view ZJAN_C_SALES_SAC as select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from SEPM_I_SalesOrderItem_E 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{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//SEPM_I_SalesOrderItem_E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---CODE----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3" name="Rounded Rectangle 12"/>
          <p:cNvSpPr/>
          <p:nvPr/>
        </p:nvSpPr>
        <p:spPr bwMode="gray">
          <a:xfrm>
            <a:off x="273895" y="4176272"/>
            <a:ext cx="298850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OData </a:t>
            </a:r>
            <a:r>
              <a:rPr lang="en-GB" kern="0" dirty="0" smtClean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exposure Annotation</a:t>
            </a:r>
            <a:endParaRPr lang="en-GB" kern="0" dirty="0">
              <a:solidFill>
                <a:srgbClr val="FF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249151" y="4326472"/>
            <a:ext cx="743188" cy="9305"/>
          </a:xfrm>
          <a:prstGeom prst="line">
            <a:avLst/>
          </a:prstGeom>
          <a:ln w="63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 bwMode="gray">
          <a:xfrm>
            <a:off x="273895" y="3625175"/>
            <a:ext cx="2975257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accent6">
                    <a:lumMod val="50000"/>
                  </a:schemeClr>
                </a:solidFill>
                <a:ea typeface="Arial Narrow" charset="0"/>
                <a:cs typeface="Arial Narrow" charset="0"/>
              </a:rPr>
              <a:t>Analytic Control Annotation</a:t>
            </a:r>
            <a:endParaRPr lang="en-GB" kern="0" dirty="0">
              <a:solidFill>
                <a:schemeClr val="accent6">
                  <a:lumMod val="50000"/>
                </a:schemeClr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92338" y="3933647"/>
            <a:ext cx="3873701" cy="129386"/>
            <a:chOff x="4382180" y="3061155"/>
            <a:chExt cx="2976319" cy="129446"/>
          </a:xfrm>
        </p:grpSpPr>
        <p:sp>
          <p:nvSpPr>
            <p:cNvPr id="20" name="Pie 19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Elbow Connector 25"/>
          <p:cNvCxnSpPr>
            <a:stCxn id="18" idx="3"/>
            <a:endCxn id="20" idx="2"/>
          </p:cNvCxnSpPr>
          <p:nvPr/>
        </p:nvCxnSpPr>
        <p:spPr>
          <a:xfrm>
            <a:off x="3249152" y="3786926"/>
            <a:ext cx="743186" cy="21141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979082" y="4250773"/>
            <a:ext cx="2196427" cy="128320"/>
            <a:chOff x="4382180" y="3061155"/>
            <a:chExt cx="1427963" cy="129446"/>
          </a:xfrm>
          <a:solidFill>
            <a:srgbClr val="FF0000"/>
          </a:solidFill>
        </p:grpSpPr>
        <p:sp>
          <p:nvSpPr>
            <p:cNvPr id="29" name="Pie 28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grpFill/>
            <a:ln w="63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4441826" y="3190600"/>
              <a:ext cx="1368317" cy="1"/>
            </a:xfrm>
            <a:prstGeom prst="line">
              <a:avLst/>
            </a:prstGeom>
            <a:grpFill/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/>
          <p:cNvSpPr/>
          <p:nvPr/>
        </p:nvSpPr>
        <p:spPr bwMode="gray">
          <a:xfrm>
            <a:off x="273895" y="3101713"/>
            <a:ext cx="2981885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00B05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rgbClr val="00B050"/>
                </a:solidFill>
                <a:ea typeface="Arial Narrow" charset="0"/>
                <a:cs typeface="Arial Narrow" charset="0"/>
              </a:rPr>
              <a:t>VDM Annotation</a:t>
            </a:r>
            <a:endParaRPr lang="en-GB" kern="0" dirty="0">
              <a:solidFill>
                <a:srgbClr val="00B050"/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998968" y="3410185"/>
            <a:ext cx="3448390" cy="129386"/>
            <a:chOff x="4382180" y="3061155"/>
            <a:chExt cx="2976319" cy="129446"/>
          </a:xfrm>
        </p:grpSpPr>
        <p:sp>
          <p:nvSpPr>
            <p:cNvPr id="35" name="Pie 34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solidFill>
                <a:srgbClr val="00B05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Elbow Connector 36"/>
          <p:cNvCxnSpPr>
            <a:stCxn id="33" idx="3"/>
            <a:endCxn id="35" idx="2"/>
          </p:cNvCxnSpPr>
          <p:nvPr/>
        </p:nvCxnSpPr>
        <p:spPr>
          <a:xfrm>
            <a:off x="3255780" y="3263464"/>
            <a:ext cx="743188" cy="211413"/>
          </a:xfrm>
          <a:prstGeom prst="bentConnector3">
            <a:avLst>
              <a:gd name="adj1" fmla="val 50000"/>
            </a:avLst>
          </a:prstGeom>
          <a:ln w="63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Consume CDS in Analytics Cloud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35" y="2263801"/>
            <a:ext cx="9641143" cy="4205333"/>
          </a:xfrm>
          <a:prstGeom prst="rect">
            <a:avLst/>
          </a:prstGeom>
        </p:spPr>
      </p:pic>
      <p:sp>
        <p:nvSpPr>
          <p:cNvPr id="6" name="Rectangle: Rounded Corners 95">
            <a:extLst>
              <a:ext uri="{FF2B5EF4-FFF2-40B4-BE49-F238E27FC236}">
                <a16:creationId xmlns="" xmlns:a16="http://schemas.microsoft.com/office/drawing/2014/main" id="{13F1F295-EA1E-45DC-933F-CB06709EB802}"/>
              </a:ext>
            </a:extLst>
          </p:cNvPr>
          <p:cNvSpPr/>
          <p:nvPr/>
        </p:nvSpPr>
        <p:spPr>
          <a:xfrm>
            <a:off x="991580" y="1362277"/>
            <a:ext cx="10205664" cy="7307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B7AB4B24-DA8F-4D45-B9EB-F269E52631AA}"/>
              </a:ext>
            </a:extLst>
          </p:cNvPr>
          <p:cNvSpPr/>
          <p:nvPr/>
        </p:nvSpPr>
        <p:spPr>
          <a:xfrm>
            <a:off x="1403927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8FD4382-9339-4A88-AC33-D875CF02B9E8}"/>
              </a:ext>
            </a:extLst>
          </p:cNvPr>
          <p:cNvSpPr/>
          <p:nvPr/>
        </p:nvSpPr>
        <p:spPr>
          <a:xfrm>
            <a:off x="1471035" y="978478"/>
            <a:ext cx="829672" cy="8296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01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96E40A-925A-4D77-B381-8C9F4D437C90}"/>
              </a:ext>
            </a:extLst>
          </p:cNvPr>
          <p:cNvSpPr txBox="1"/>
          <p:nvPr/>
        </p:nvSpPr>
        <p:spPr>
          <a:xfrm>
            <a:off x="589988" y="1848272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Establish Connection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2B7FC6BC-B997-442B-AB22-F60D67C29CA5}"/>
              </a:ext>
            </a:extLst>
          </p:cNvPr>
          <p:cNvSpPr/>
          <p:nvPr/>
        </p:nvSpPr>
        <p:spPr>
          <a:xfrm>
            <a:off x="4157760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B0711EBD-B7FE-4643-AD81-9CA5218442DE}"/>
              </a:ext>
            </a:extLst>
          </p:cNvPr>
          <p:cNvSpPr/>
          <p:nvPr/>
        </p:nvSpPr>
        <p:spPr>
          <a:xfrm>
            <a:off x="4224868" y="978478"/>
            <a:ext cx="829672" cy="8296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02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1C102DC-535F-4A19-B6DC-960F7484BECE}"/>
              </a:ext>
            </a:extLst>
          </p:cNvPr>
          <p:cNvSpPr txBox="1"/>
          <p:nvPr/>
        </p:nvSpPr>
        <p:spPr>
          <a:xfrm>
            <a:off x="3343821" y="1848271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CDS for Analytics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01AFD360-B6DE-49BD-9C89-5A584A14F523}"/>
              </a:ext>
            </a:extLst>
          </p:cNvPr>
          <p:cNvSpPr/>
          <p:nvPr/>
        </p:nvSpPr>
        <p:spPr>
          <a:xfrm>
            <a:off x="6954123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AE22BC94-53A8-43AC-B163-C5F540309761}"/>
              </a:ext>
            </a:extLst>
          </p:cNvPr>
          <p:cNvSpPr/>
          <p:nvPr/>
        </p:nvSpPr>
        <p:spPr>
          <a:xfrm>
            <a:off x="7021231" y="978478"/>
            <a:ext cx="829672" cy="8296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03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173D19F-5DFF-46CC-992B-EC03A1F7154F}"/>
              </a:ext>
            </a:extLst>
          </p:cNvPr>
          <p:cNvSpPr txBox="1"/>
          <p:nvPr/>
        </p:nvSpPr>
        <p:spPr>
          <a:xfrm>
            <a:off x="6113680" y="1835019"/>
            <a:ext cx="2659260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Model on top of CDS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2D682BE-CA51-4136-BD57-151355BEEB30}"/>
              </a:ext>
            </a:extLst>
          </p:cNvPr>
          <p:cNvSpPr/>
          <p:nvPr/>
        </p:nvSpPr>
        <p:spPr>
          <a:xfrm>
            <a:off x="9793016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083FCDE-E652-437A-91ED-2E542EE51805}"/>
              </a:ext>
            </a:extLst>
          </p:cNvPr>
          <p:cNvSpPr/>
          <p:nvPr/>
        </p:nvSpPr>
        <p:spPr>
          <a:xfrm>
            <a:off x="9860124" y="978478"/>
            <a:ext cx="829672" cy="82967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04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A7034F9-A0CD-4015-89EB-7C8D0A3A2122}"/>
              </a:ext>
            </a:extLst>
          </p:cNvPr>
          <p:cNvSpPr txBox="1"/>
          <p:nvPr/>
        </p:nvSpPr>
        <p:spPr>
          <a:xfrm>
            <a:off x="9005581" y="1821768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Dashboard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54981" y="1017158"/>
            <a:ext cx="4200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SAP Fiori Integration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285798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954981" y="3325482"/>
            <a:ext cx="4663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CDS for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Consume CDS View in Analytics Cloud (SAC)</a:t>
            </a:r>
          </a:p>
        </p:txBody>
      </p:sp>
      <p:pic>
        <p:nvPicPr>
          <p:cNvPr id="1026" name="Picture 2" descr="Premium Vector | Giant checkli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"/>
          <a:stretch/>
        </p:blipFill>
        <p:spPr bwMode="auto">
          <a:xfrm>
            <a:off x="6897284" y="1342673"/>
            <a:ext cx="4114228" cy="37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94"/>
          <a:stretch/>
        </p:blipFill>
        <p:spPr bwMode="auto">
          <a:xfrm>
            <a:off x="3641059" y="3903660"/>
            <a:ext cx="4309110" cy="260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SAP Analytics Designer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707" y="779090"/>
            <a:ext cx="11351065" cy="349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202124"/>
                </a:solidFill>
              </a:rPr>
              <a:t>SAP 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Cloud, </a:t>
            </a:r>
            <a:r>
              <a:rPr lang="en-US" b="1" dirty="0">
                <a:solidFill>
                  <a:srgbClr val="202124"/>
                </a:solidFill>
              </a:rPr>
              <a:t>analytics designer</a:t>
            </a:r>
            <a:r>
              <a:rPr lang="en-US" dirty="0">
                <a:solidFill>
                  <a:srgbClr val="202124"/>
                </a:solidFill>
              </a:rPr>
              <a:t> enables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application </a:t>
            </a:r>
            <a:r>
              <a:rPr lang="en-US" b="1" dirty="0">
                <a:solidFill>
                  <a:srgbClr val="202124"/>
                </a:solidFill>
              </a:rPr>
              <a:t>designers</a:t>
            </a:r>
            <a:r>
              <a:rPr lang="en-US" dirty="0">
                <a:solidFill>
                  <a:srgbClr val="202124"/>
                </a:solidFill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</a:rPr>
              <a:t>analytic</a:t>
            </a:r>
            <a:r>
              <a:rPr lang="en-US" dirty="0">
                <a:solidFill>
                  <a:srgbClr val="202124"/>
                </a:solidFill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to sophisticated Planning and Smart applications.</a:t>
            </a:r>
          </a:p>
          <a:p>
            <a:pPr algn="just"/>
            <a:endParaRPr lang="en-US" dirty="0" smtClean="0">
              <a:solidFill>
                <a:srgbClr val="202124"/>
              </a:solidFill>
            </a:endParaRPr>
          </a:p>
          <a:p>
            <a:pPr algn="just"/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  <a:endParaRPr lang="en-US" dirty="0" smtClean="0"/>
          </a:p>
          <a:p>
            <a:pPr algn="just"/>
            <a:r>
              <a:rPr lang="en-US" dirty="0" smtClean="0"/>
              <a:t>We </a:t>
            </a:r>
            <a:r>
              <a:rPr lang="en-US" dirty="0"/>
              <a:t>can use different controls like Input, Dropdown, Checkbox, Radio Button, and powerful scripting capabilities using Java Script lightweight.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/>
              <a:t>Java Script is a browser’s programming language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It </a:t>
            </a:r>
            <a:r>
              <a:rPr lang="en-US" dirty="0"/>
              <a:t>has nothing to do with Java Programming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Every </a:t>
            </a:r>
            <a:r>
              <a:rPr lang="en-US" dirty="0"/>
              <a:t>browser understand JS Directly.</a:t>
            </a:r>
            <a:r>
              <a:rPr lang="en-US" dirty="0">
                <a:solidFill>
                  <a:srgbClr val="202124"/>
                </a:solidFill>
              </a:rPr>
              <a:t/>
            </a:r>
            <a:br>
              <a:rPr lang="en-US" dirty="0">
                <a:solidFill>
                  <a:srgbClr val="202124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</a:t>
            </a:r>
            <a:r>
              <a:rPr lang="en-US" dirty="0" smtClean="0">
                <a:solidFill>
                  <a:schemeClr val="bg1"/>
                </a:solidFill>
              </a:rPr>
              <a:t>Dashboards for BI , Planning etc.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       Story                              v  s          Application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Hierarchy Representation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xmlns="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  <a:endParaRPr lang="en-US" sz="2400" b="1" kern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  <a:endParaRPr lang="en-US" sz="2400" b="1" kern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xmlns="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xmlns="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xmlns="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xmlns="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xmlns="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xmlns="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xmlns="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:a16="http://schemas.microsoft.com/office/drawing/2014/main" xmlns="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xmlns="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xmlns="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xmlns="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:a16="http://schemas.microsoft.com/office/drawing/2014/main" xmlns="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:a16="http://schemas.microsoft.com/office/drawing/2014/main" xmlns="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xmlns="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xmlns="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xmlns="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xmlns="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xmlns="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xmlns="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xmlns="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xmlns="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xmlns="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xmlns="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xmlns="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xmlns="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xmlns="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Analytic Designer Application 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23355"/>
            <a:ext cx="37092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Exercise :</a:t>
            </a:r>
          </a:p>
          <a:p>
            <a:r>
              <a:rPr lang="en-US" sz="2000" dirty="0" smtClean="0">
                <a:hlinkClick r:id="rId4"/>
              </a:rPr>
              <a:t>Analytic Designer App Scenario 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Analytic Designer Java </a:t>
            </a:r>
            <a:r>
              <a:rPr lang="en-US" sz="2000" dirty="0">
                <a:hlinkClick r:id="rId5"/>
              </a:rPr>
              <a:t>Script C</a:t>
            </a:r>
            <a:r>
              <a:rPr lang="en-US" sz="2000" dirty="0" smtClean="0">
                <a:hlinkClick r:id="rId5"/>
              </a:rPr>
              <a:t>ode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13" y="1840563"/>
            <a:ext cx="9592857" cy="468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:a16="http://schemas.microsoft.com/office/drawing/2014/main" xmlns:mc="http://schemas.openxmlformats.org/markup-compatibility/2006" xmlns="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</a:t>
            </a:r>
            <a:r>
              <a:rPr lang="en-US" sz="1600" dirty="0" smtClean="0"/>
              <a:t>be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/>
              <a:t>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</a:t>
            </a:r>
            <a:r>
              <a:rPr lang="en-US" sz="1600" dirty="0" smtClean="0"/>
              <a:t>system. Data </a:t>
            </a:r>
            <a:r>
              <a:rPr lang="en-US" sz="1600" dirty="0"/>
              <a:t>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How Connection Works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xmlns="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:a16="http://schemas.microsoft.com/office/drawing/2014/main" xmlns="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:a16="http://schemas.microsoft.com/office/drawing/2014/main" xmlns="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xmlns="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:a16="http://schemas.microsoft.com/office/drawing/2014/main" xmlns="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6355</TotalTime>
  <Words>614</Words>
  <Application>Microsoft Office PowerPoint</Application>
  <PresentationFormat>Widescreen</PresentationFormat>
  <Paragraphs>182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Arial</vt:lpstr>
      <vt:lpstr>Arial Narrow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587</cp:revision>
  <dcterms:created xsi:type="dcterms:W3CDTF">2016-07-10T03:33:26Z</dcterms:created>
  <dcterms:modified xsi:type="dcterms:W3CDTF">2021-06-11T05:38:06Z</dcterms:modified>
</cp:coreProperties>
</file>